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259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A52CE1D-E1AC-5962-F29D-692288EC0DEF}" name="株式会社イタミアート" initials="株式会社イタミアート" userId="S::itamiarts05@itamiarts.onmicrosoft.com::dd1804c9-9ca2-493d-bf64-9f58c4e350cb" providerId="AD"/>
  <p188:author id="{3EB66C27-D5E2-D9F4-82E8-B8CB403AE34B}" name="株式会社 イタミアート" initials="株式会社" userId="S::itamiarts13@itamiarts.onmicrosoft.com::89b1ec7f-9a30-4f84-b515-6afb47e6765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86344" autoAdjust="0"/>
  </p:normalViewPr>
  <p:slideViewPr>
    <p:cSldViewPr snapToGrid="0">
      <p:cViewPr varScale="1">
        <p:scale>
          <a:sx n="96" d="100"/>
          <a:sy n="96" d="100"/>
        </p:scale>
        <p:origin x="19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070D6-CAC9-4C49-B004-D38D40B554B2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9FE80-9C0B-4AA3-916D-615E54DF6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31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09FE80-9C0B-4AA3-916D-615E54DF6E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276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09FE80-9C0B-4AA3-916D-615E54DF6E9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831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8D17-7386-4388-9D5D-1FC1608C32CE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43F2-8AF2-4DFD-AD0C-7753D4A67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0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8D17-7386-4388-9D5D-1FC1608C32CE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43F2-8AF2-4DFD-AD0C-7753D4A67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55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8D17-7386-4388-9D5D-1FC1608C32CE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43F2-8AF2-4DFD-AD0C-7753D4A67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3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8D17-7386-4388-9D5D-1FC1608C32CE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43F2-8AF2-4DFD-AD0C-7753D4A67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42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8D17-7386-4388-9D5D-1FC1608C32CE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43F2-8AF2-4DFD-AD0C-7753D4A67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01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8D17-7386-4388-9D5D-1FC1608C32CE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43F2-8AF2-4DFD-AD0C-7753D4A67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95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8D17-7386-4388-9D5D-1FC1608C32CE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43F2-8AF2-4DFD-AD0C-7753D4A67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3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8D17-7386-4388-9D5D-1FC1608C32CE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43F2-8AF2-4DFD-AD0C-7753D4A67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302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8D17-7386-4388-9D5D-1FC1608C32CE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43F2-8AF2-4DFD-AD0C-7753D4A67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50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8D17-7386-4388-9D5D-1FC1608C32CE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43F2-8AF2-4DFD-AD0C-7753D4A67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53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8D17-7386-4388-9D5D-1FC1608C32CE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43F2-8AF2-4DFD-AD0C-7753D4A67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25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68D17-7386-4388-9D5D-1FC1608C32CE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F43F2-8AF2-4DFD-AD0C-7753D4A67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05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47A7F7-3CE9-6B93-CAEC-C6C694F17B5C}"/>
              </a:ext>
            </a:extLst>
          </p:cNvPr>
          <p:cNvSpPr txBox="1"/>
          <p:nvPr/>
        </p:nvSpPr>
        <p:spPr>
          <a:xfrm>
            <a:off x="501943" y="988895"/>
            <a:ext cx="4380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i="0" dirty="0">
                <a:solidFill>
                  <a:srgbClr val="3E3A39"/>
                </a:solidFill>
                <a:effectLst/>
                <a:latin typeface="NotoSansJapanese"/>
              </a:rPr>
              <a:t>カフェにおける</a:t>
            </a:r>
            <a:r>
              <a:rPr lang="en-US" altLang="ja-JP" b="1" i="0" dirty="0">
                <a:solidFill>
                  <a:srgbClr val="3E3A39"/>
                </a:solidFill>
                <a:effectLst/>
                <a:latin typeface="NotoSansJapanese"/>
              </a:rPr>
              <a:t>5W2H</a:t>
            </a:r>
            <a:endParaRPr lang="ja-JP" altLang="en-US" b="1" i="0" dirty="0">
              <a:solidFill>
                <a:srgbClr val="3E3A39"/>
              </a:solidFill>
              <a:effectLst/>
              <a:latin typeface="NotoSansJapanese"/>
            </a:endParaRPr>
          </a:p>
          <a:p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D2CD621-3B00-F694-1194-1ADA6C0BA406}"/>
              </a:ext>
            </a:extLst>
          </p:cNvPr>
          <p:cNvSpPr txBox="1"/>
          <p:nvPr/>
        </p:nvSpPr>
        <p:spPr>
          <a:xfrm>
            <a:off x="462793" y="388731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5W2H</a:t>
            </a:r>
            <a:r>
              <a:rPr kumimoji="1" lang="ja-JP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コンセプトシート記入例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7184451-A827-3618-672C-DE4524E8E9FA}"/>
              </a:ext>
            </a:extLst>
          </p:cNvPr>
          <p:cNvCxnSpPr>
            <a:cxnSpLocks/>
          </p:cNvCxnSpPr>
          <p:nvPr/>
        </p:nvCxnSpPr>
        <p:spPr>
          <a:xfrm>
            <a:off x="462793" y="850396"/>
            <a:ext cx="825336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416830E-E535-A07A-A215-838AD27601AA}"/>
              </a:ext>
            </a:extLst>
          </p:cNvPr>
          <p:cNvSpPr/>
          <p:nvPr/>
        </p:nvSpPr>
        <p:spPr>
          <a:xfrm>
            <a:off x="2162057" y="1436147"/>
            <a:ext cx="6480000" cy="66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/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SansJapanese"/>
              </a:rPr>
              <a:t>◇</a:t>
            </a:r>
            <a:r>
              <a:rPr lang="ja-JP" altLang="en-US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ターゲット顧客</a:t>
            </a:r>
            <a:endParaRPr lang="en-US" altLang="ja-JP" sz="1100" b="1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  <a:p>
            <a:pPr fontAlgn="base"/>
            <a:r>
              <a:rPr lang="ja-JP" altLang="en-US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メイン層は</a:t>
            </a:r>
            <a:r>
              <a:rPr lang="en-US" altLang="ja-JP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10</a:t>
            </a:r>
            <a:r>
              <a:rPr lang="ja-JP" altLang="en-US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～</a:t>
            </a:r>
            <a:r>
              <a:rPr lang="en-US" altLang="ja-JP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20</a:t>
            </a:r>
            <a:r>
              <a:rPr lang="ja-JP" altLang="en-US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代で女性中心。「落ち着いたカフェでくつろぎたい」「長居</a:t>
            </a:r>
            <a:r>
              <a:rPr lang="ja-JP" altLang="en-US" sz="1100" b="1" i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したい」客層</a:t>
            </a:r>
            <a:endParaRPr lang="en-US" altLang="ja-JP" sz="1100" b="1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  <a:p>
            <a:pPr fontAlgn="base"/>
            <a:endParaRPr lang="en-US" altLang="ja-JP" sz="1100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3306B8D-4A29-37CF-4782-29FFCEF9A2BE}"/>
              </a:ext>
            </a:extLst>
          </p:cNvPr>
          <p:cNvSpPr/>
          <p:nvPr/>
        </p:nvSpPr>
        <p:spPr>
          <a:xfrm>
            <a:off x="580392" y="1436147"/>
            <a:ext cx="1620000" cy="66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bg1"/>
                </a:solidFill>
              </a:rPr>
              <a:t>Who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（誰に）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597B042-03BB-69B5-C366-D1EC38CF52CC}"/>
              </a:ext>
            </a:extLst>
          </p:cNvPr>
          <p:cNvSpPr txBox="1"/>
          <p:nvPr/>
        </p:nvSpPr>
        <p:spPr>
          <a:xfrm>
            <a:off x="7452219" y="6574446"/>
            <a:ext cx="21280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b="0" i="0" dirty="0">
                <a:solidFill>
                  <a:schemeClr val="bg2">
                    <a:lumMod val="50000"/>
                  </a:schemeClr>
                </a:solidFill>
                <a:effectLst/>
                <a:latin typeface="+mn-ea"/>
              </a:rPr>
              <a:t>© 2023 </a:t>
            </a:r>
            <a:r>
              <a:rPr lang="ja-JP" altLang="en-US" sz="1000" b="0" i="0" dirty="0">
                <a:solidFill>
                  <a:schemeClr val="bg2">
                    <a:lumMod val="50000"/>
                  </a:schemeClr>
                </a:solidFill>
                <a:effectLst/>
                <a:latin typeface="+mn-ea"/>
              </a:rPr>
              <a:t>イタミアート </a:t>
            </a:r>
            <a:r>
              <a:rPr lang="en-US" altLang="ja-JP" sz="1000" b="0" i="0" dirty="0">
                <a:solidFill>
                  <a:schemeClr val="bg2">
                    <a:lumMod val="50000"/>
                  </a:schemeClr>
                </a:solidFill>
                <a:effectLst/>
                <a:latin typeface="+mn-ea"/>
              </a:rPr>
              <a:t>Inc. </a:t>
            </a:r>
            <a:endParaRPr kumimoji="1" lang="ja-JP" altLang="en-US" sz="1000" dirty="0">
              <a:solidFill>
                <a:schemeClr val="bg2">
                  <a:lumMod val="50000"/>
                </a:schemeClr>
              </a:solidFill>
              <a:latin typeface="+mn-ea"/>
            </a:endParaRPr>
          </a:p>
        </p:txBody>
      </p:sp>
      <p:pic>
        <p:nvPicPr>
          <p:cNvPr id="8" name="図 7" descr="アイコン&#10;&#10;低い精度で自動的に生成された説明">
            <a:extLst>
              <a:ext uri="{FF2B5EF4-FFF2-40B4-BE49-F238E27FC236}">
                <a16:creationId xmlns:a16="http://schemas.microsoft.com/office/drawing/2014/main" id="{52CF0A4F-8CE8-8233-6A1D-A3F33B3030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947" y="337184"/>
            <a:ext cx="1629214" cy="440846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40F9FD1-2628-96F9-DD9B-982620CFE3E9}"/>
              </a:ext>
            </a:extLst>
          </p:cNvPr>
          <p:cNvSpPr/>
          <p:nvPr/>
        </p:nvSpPr>
        <p:spPr>
          <a:xfrm>
            <a:off x="2162057" y="2144951"/>
            <a:ext cx="6480000" cy="66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/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◇メニュー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  <a:p>
            <a:pPr fontAlgn="base"/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SansJapanese"/>
              </a:rPr>
              <a:t>一般的なカフェのドリンクラインナップ（コーヒー系、紅茶系）＆お菓子・ケーキ類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NotoSansJapanese"/>
            </a:endParaRPr>
          </a:p>
          <a:p>
            <a:pPr fontAlgn="base"/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写真映えする目玉商品（季節限定）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EFE501E-912D-A2AF-3A4E-7198B919B95F}"/>
              </a:ext>
            </a:extLst>
          </p:cNvPr>
          <p:cNvSpPr/>
          <p:nvPr/>
        </p:nvSpPr>
        <p:spPr>
          <a:xfrm>
            <a:off x="580391" y="2144951"/>
            <a:ext cx="1620000" cy="66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bg1"/>
                </a:solidFill>
              </a:rPr>
              <a:t>What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（何を）</a:t>
            </a:r>
            <a:endParaRPr kumimoji="1"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8DA8822-1EE6-D8A3-AB24-0A2E7166BD16}"/>
              </a:ext>
            </a:extLst>
          </p:cNvPr>
          <p:cNvSpPr/>
          <p:nvPr/>
        </p:nvSpPr>
        <p:spPr>
          <a:xfrm>
            <a:off x="2162057" y="2853754"/>
            <a:ext cx="6480000" cy="66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/>
            <a:r>
              <a:rPr lang="ja-JP" altLang="en-US" sz="105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◇営業時間・顧客の利用シーン</a:t>
            </a:r>
            <a:endParaRPr lang="en-US" altLang="ja-JP" sz="1050" b="1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  <a:p>
            <a:pPr fontAlgn="base"/>
            <a:r>
              <a:rPr lang="ja-JP" altLang="en-US" sz="105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顧客の利用は学生の放課後、休日をメインターゲットにする。</a:t>
            </a:r>
            <a:endParaRPr lang="en-US" altLang="ja-JP" sz="1050" b="1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  <a:p>
            <a:pPr fontAlgn="base"/>
            <a:r>
              <a:rPr lang="ja-JP" altLang="en-US" sz="105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昼</a:t>
            </a:r>
            <a:r>
              <a:rPr lang="en-US" altLang="ja-JP" sz="105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14</a:t>
            </a:r>
            <a:r>
              <a:rPr lang="ja-JP" altLang="en-US" sz="105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時～夜</a:t>
            </a:r>
            <a:r>
              <a:rPr lang="en-US" altLang="ja-JP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SansJapanese"/>
              </a:rPr>
              <a:t>10</a:t>
            </a:r>
            <a:r>
              <a:rPr lang="ja-JP" altLang="en-US" sz="105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時頃まで。</a:t>
            </a:r>
            <a:endParaRPr lang="en-US" altLang="ja-JP" sz="1050" b="1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944D9E5-D3E5-ABDE-608B-37B1A5DAE7B9}"/>
              </a:ext>
            </a:extLst>
          </p:cNvPr>
          <p:cNvSpPr/>
          <p:nvPr/>
        </p:nvSpPr>
        <p:spPr>
          <a:xfrm>
            <a:off x="580392" y="2853755"/>
            <a:ext cx="1620000" cy="66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bg1"/>
                </a:solidFill>
              </a:rPr>
              <a:t>When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（いつ）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88B6D5C-B4BF-E1D9-4057-A480726DFC64}"/>
              </a:ext>
            </a:extLst>
          </p:cNvPr>
          <p:cNvSpPr/>
          <p:nvPr/>
        </p:nvSpPr>
        <p:spPr>
          <a:xfrm>
            <a:off x="2162057" y="3562557"/>
            <a:ext cx="6480000" cy="66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/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SansJapanese"/>
              </a:rPr>
              <a:t>◇顧客の利用目的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NotoSansJapanese"/>
            </a:endParaRPr>
          </a:p>
          <a:p>
            <a:pPr fontAlgn="base"/>
            <a:r>
              <a:rPr lang="ja-JP" altLang="en-US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「落ち着いたカフェでくつろぎたい」「友達とゆっくりお話しできる場所が欲しい」</a:t>
            </a:r>
            <a:endParaRPr lang="en-US" altLang="ja-JP" sz="1100" b="1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  <a:p>
            <a:pPr fontAlgn="base"/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SansJapanese"/>
              </a:rPr>
              <a:t>「話題の映えメニューが気になる」</a:t>
            </a:r>
            <a:endParaRPr lang="en-US" altLang="ja-JP" sz="1100" b="1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B1C4F45-6A16-A824-A7D5-0A9D32DFBEAB}"/>
              </a:ext>
            </a:extLst>
          </p:cNvPr>
          <p:cNvSpPr/>
          <p:nvPr/>
        </p:nvSpPr>
        <p:spPr>
          <a:xfrm>
            <a:off x="580392" y="3562559"/>
            <a:ext cx="1620000" cy="66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bg1"/>
                </a:solidFill>
              </a:rPr>
              <a:t>Why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（なぜ）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BDF0016-F3E1-B201-F95B-28AD19777F2F}"/>
              </a:ext>
            </a:extLst>
          </p:cNvPr>
          <p:cNvSpPr/>
          <p:nvPr/>
        </p:nvSpPr>
        <p:spPr>
          <a:xfrm>
            <a:off x="2162057" y="4271360"/>
            <a:ext cx="6480000" cy="66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/>
            <a:r>
              <a:rPr lang="ja-JP" altLang="en-US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◇立地・環境</a:t>
            </a:r>
            <a:endParaRPr lang="en-US" altLang="ja-JP" sz="1100" b="1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  <a:p>
            <a:pPr fontAlgn="base"/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SansJapanese"/>
              </a:rPr>
              <a:t>公共交通機関の便が良い立地、駅近くなど。街の中心部あたり。学生の通りが多い地域。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NotoSansJapanese"/>
            </a:endParaRPr>
          </a:p>
          <a:p>
            <a:pPr fontAlgn="base"/>
            <a:endParaRPr lang="en-US" altLang="ja-JP" sz="1100" b="1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B4C5C4F2-C94A-66DB-0278-124687FFF051}"/>
              </a:ext>
            </a:extLst>
          </p:cNvPr>
          <p:cNvSpPr/>
          <p:nvPr/>
        </p:nvSpPr>
        <p:spPr>
          <a:xfrm>
            <a:off x="580392" y="4271363"/>
            <a:ext cx="1620000" cy="66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bg1"/>
                </a:solidFill>
              </a:rPr>
              <a:t>Where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（どこで）</a:t>
            </a:r>
            <a:endParaRPr kumimoji="1" lang="ja-JP" altLang="en-US" sz="2400" dirty="0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B790299-B242-6C45-802B-D903CF581964}"/>
              </a:ext>
            </a:extLst>
          </p:cNvPr>
          <p:cNvSpPr/>
          <p:nvPr/>
        </p:nvSpPr>
        <p:spPr>
          <a:xfrm>
            <a:off x="2162057" y="4980163"/>
            <a:ext cx="6480000" cy="66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/>
            <a:r>
              <a:rPr lang="ja-JP" altLang="en-US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◇営業形態・規模・提供方法</a:t>
            </a:r>
            <a:endParaRPr lang="en-US" altLang="ja-JP" sz="1100" b="1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  <a:p>
            <a:pPr fontAlgn="base"/>
            <a:r>
              <a:rPr lang="ja-JP" altLang="en-US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カウンター無し、テーブル席</a:t>
            </a:r>
            <a:r>
              <a:rPr lang="en-US" altLang="ja-JP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2</a:t>
            </a:r>
            <a:r>
              <a:rPr lang="ja-JP" altLang="en-US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人掛け</a:t>
            </a:r>
            <a:r>
              <a:rPr lang="en-US" altLang="ja-JP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×5</a:t>
            </a:r>
            <a:r>
              <a:rPr lang="ja-JP" altLang="en-US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、</a:t>
            </a:r>
            <a:r>
              <a:rPr lang="en-US" altLang="ja-JP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4</a:t>
            </a:r>
            <a:r>
              <a:rPr lang="ja-JP" altLang="en-US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人掛け</a:t>
            </a:r>
            <a:r>
              <a:rPr lang="en-US" altLang="ja-JP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×2</a:t>
            </a:r>
            <a:r>
              <a:rPr lang="ja-JP" altLang="en-US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程度の規模。</a:t>
            </a:r>
            <a:endParaRPr lang="en-US" altLang="ja-JP" sz="1100" b="1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  <a:p>
            <a:pPr fontAlgn="base"/>
            <a:r>
              <a:rPr lang="ja-JP" altLang="en-US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注文は客席でホールスタッフ導入。映えメニューの提供は</a:t>
            </a:r>
            <a:r>
              <a:rPr lang="en-US" altLang="ja-JP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1</a:t>
            </a:r>
            <a:r>
              <a:rPr lang="ja-JP" altLang="en-US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日先着で数量限定。</a:t>
            </a:r>
            <a:endParaRPr lang="en-US" altLang="ja-JP" sz="1100" b="1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  <a:p>
            <a:pPr fontAlgn="base"/>
            <a:endParaRPr lang="en-US" altLang="ja-JP" sz="1100" b="1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E6A8081-65CA-ED91-A656-4A4A185BD678}"/>
              </a:ext>
            </a:extLst>
          </p:cNvPr>
          <p:cNvSpPr/>
          <p:nvPr/>
        </p:nvSpPr>
        <p:spPr>
          <a:xfrm>
            <a:off x="580392" y="4980167"/>
            <a:ext cx="1620000" cy="66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bg1"/>
                </a:solidFill>
              </a:rPr>
              <a:t>How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（どのように）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165AD1D-31AD-4107-2974-21B0B72012B0}"/>
              </a:ext>
            </a:extLst>
          </p:cNvPr>
          <p:cNvSpPr/>
          <p:nvPr/>
        </p:nvSpPr>
        <p:spPr>
          <a:xfrm>
            <a:off x="2162057" y="5688968"/>
            <a:ext cx="6480000" cy="66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/>
            <a:r>
              <a:rPr lang="ja-JP" altLang="en-US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◇商品の価格・客単価</a:t>
            </a:r>
            <a:endParaRPr lang="en-US" altLang="ja-JP" sz="1100" b="1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  <a:p>
            <a:pPr fontAlgn="base"/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SansJapanese"/>
              </a:rPr>
              <a:t>ドリンクメニュー</a:t>
            </a:r>
            <a:r>
              <a:rPr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SansJapanese"/>
              </a:rPr>
              <a:t>500</a:t>
            </a:r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SansJapanese"/>
              </a:rPr>
              <a:t>～</a:t>
            </a:r>
            <a:r>
              <a:rPr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SansJapanese"/>
              </a:rPr>
              <a:t>700</a:t>
            </a:r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SansJapanese"/>
              </a:rPr>
              <a:t>円、お菓子・ケーキ類</a:t>
            </a:r>
            <a:r>
              <a:rPr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SansJapanese"/>
              </a:rPr>
              <a:t>450</a:t>
            </a:r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SansJapanese"/>
              </a:rPr>
              <a:t>～</a:t>
            </a:r>
            <a:r>
              <a:rPr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SansJapanese"/>
              </a:rPr>
              <a:t>800</a:t>
            </a:r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SansJapanese"/>
              </a:rPr>
              <a:t>円、セットメニュー</a:t>
            </a:r>
            <a:r>
              <a:rPr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SansJapanese"/>
              </a:rPr>
              <a:t>1000</a:t>
            </a:r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SansJapanese"/>
              </a:rPr>
              <a:t>～</a:t>
            </a:r>
            <a:r>
              <a:rPr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SansJapanese"/>
              </a:rPr>
              <a:t>1200</a:t>
            </a:r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SansJapanese"/>
              </a:rPr>
              <a:t>円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NotoSansJapanese"/>
            </a:endParaRPr>
          </a:p>
          <a:p>
            <a:pPr fontAlgn="base"/>
            <a:r>
              <a:rPr lang="ja-JP" altLang="en-US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otoSansJapanese"/>
              </a:rPr>
              <a:t>客単価は低め。</a:t>
            </a:r>
            <a:endParaRPr lang="en-US" altLang="ja-JP" sz="1100" b="1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73073422-CA77-C14B-2DA6-7DDFE2357252}"/>
              </a:ext>
            </a:extLst>
          </p:cNvPr>
          <p:cNvSpPr/>
          <p:nvPr/>
        </p:nvSpPr>
        <p:spPr>
          <a:xfrm>
            <a:off x="580392" y="5688969"/>
            <a:ext cx="1620000" cy="66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bg1"/>
                </a:solidFill>
              </a:rPr>
              <a:t>How much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（いくらで）</a:t>
            </a:r>
            <a:endParaRPr kumimoji="1" lang="ja-JP" alt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8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D2CD621-3B00-F694-1194-1ADA6C0BA406}"/>
              </a:ext>
            </a:extLst>
          </p:cNvPr>
          <p:cNvSpPr txBox="1"/>
          <p:nvPr/>
        </p:nvSpPr>
        <p:spPr>
          <a:xfrm>
            <a:off x="462793" y="388731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5W2H</a:t>
            </a:r>
            <a:r>
              <a:rPr kumimoji="1" lang="ja-JP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コンセプトシート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7184451-A827-3618-672C-DE4524E8E9FA}"/>
              </a:ext>
            </a:extLst>
          </p:cNvPr>
          <p:cNvCxnSpPr>
            <a:cxnSpLocks/>
          </p:cNvCxnSpPr>
          <p:nvPr/>
        </p:nvCxnSpPr>
        <p:spPr>
          <a:xfrm>
            <a:off x="462793" y="850396"/>
            <a:ext cx="825336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416830E-E535-A07A-A215-838AD27601AA}"/>
              </a:ext>
            </a:extLst>
          </p:cNvPr>
          <p:cNvSpPr/>
          <p:nvPr/>
        </p:nvSpPr>
        <p:spPr>
          <a:xfrm>
            <a:off x="2162057" y="1436147"/>
            <a:ext cx="6480000" cy="66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/>
            <a:endParaRPr lang="en-US" altLang="ja-JP" sz="1100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3306B8D-4A29-37CF-4782-29FFCEF9A2BE}"/>
              </a:ext>
            </a:extLst>
          </p:cNvPr>
          <p:cNvSpPr/>
          <p:nvPr/>
        </p:nvSpPr>
        <p:spPr>
          <a:xfrm>
            <a:off x="580392" y="1436147"/>
            <a:ext cx="1620000" cy="66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bg1"/>
                </a:solidFill>
              </a:rPr>
              <a:t>Who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（誰に）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597B042-03BB-69B5-C366-D1EC38CF52CC}"/>
              </a:ext>
            </a:extLst>
          </p:cNvPr>
          <p:cNvSpPr txBox="1"/>
          <p:nvPr/>
        </p:nvSpPr>
        <p:spPr>
          <a:xfrm>
            <a:off x="7452219" y="6574446"/>
            <a:ext cx="21280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b="0" i="0" dirty="0">
                <a:solidFill>
                  <a:schemeClr val="bg2">
                    <a:lumMod val="50000"/>
                  </a:schemeClr>
                </a:solidFill>
                <a:effectLst/>
                <a:latin typeface="+mn-ea"/>
              </a:rPr>
              <a:t>© 2023 </a:t>
            </a:r>
            <a:r>
              <a:rPr lang="ja-JP" altLang="en-US" sz="1000" b="0" i="0" dirty="0">
                <a:solidFill>
                  <a:schemeClr val="bg2">
                    <a:lumMod val="50000"/>
                  </a:schemeClr>
                </a:solidFill>
                <a:effectLst/>
                <a:latin typeface="+mn-ea"/>
              </a:rPr>
              <a:t>イタミアート </a:t>
            </a:r>
            <a:r>
              <a:rPr lang="en-US" altLang="ja-JP" sz="1000" b="0" i="0" dirty="0">
                <a:solidFill>
                  <a:schemeClr val="bg2">
                    <a:lumMod val="50000"/>
                  </a:schemeClr>
                </a:solidFill>
                <a:effectLst/>
                <a:latin typeface="+mn-ea"/>
              </a:rPr>
              <a:t>Inc. </a:t>
            </a:r>
            <a:endParaRPr kumimoji="1" lang="ja-JP" altLang="en-US" sz="1000" dirty="0">
              <a:solidFill>
                <a:schemeClr val="bg2">
                  <a:lumMod val="50000"/>
                </a:schemeClr>
              </a:solidFill>
              <a:latin typeface="+mn-ea"/>
            </a:endParaRPr>
          </a:p>
        </p:txBody>
      </p:sp>
      <p:pic>
        <p:nvPicPr>
          <p:cNvPr id="8" name="図 7" descr="アイコン&#10;&#10;低い精度で自動的に生成された説明">
            <a:extLst>
              <a:ext uri="{FF2B5EF4-FFF2-40B4-BE49-F238E27FC236}">
                <a16:creationId xmlns:a16="http://schemas.microsoft.com/office/drawing/2014/main" id="{52CF0A4F-8CE8-8233-6A1D-A3F33B3030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947" y="337184"/>
            <a:ext cx="1629214" cy="440846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40F9FD1-2628-96F9-DD9B-982620CFE3E9}"/>
              </a:ext>
            </a:extLst>
          </p:cNvPr>
          <p:cNvSpPr/>
          <p:nvPr/>
        </p:nvSpPr>
        <p:spPr>
          <a:xfrm>
            <a:off x="2162057" y="2144951"/>
            <a:ext cx="6480000" cy="66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/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EFE501E-912D-A2AF-3A4E-7198B919B95F}"/>
              </a:ext>
            </a:extLst>
          </p:cNvPr>
          <p:cNvSpPr/>
          <p:nvPr/>
        </p:nvSpPr>
        <p:spPr>
          <a:xfrm>
            <a:off x="580391" y="2144951"/>
            <a:ext cx="1620000" cy="66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bg1"/>
                </a:solidFill>
              </a:rPr>
              <a:t>What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（何を）</a:t>
            </a:r>
            <a:endParaRPr kumimoji="1"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8DA8822-1EE6-D8A3-AB24-0A2E7166BD16}"/>
              </a:ext>
            </a:extLst>
          </p:cNvPr>
          <p:cNvSpPr/>
          <p:nvPr/>
        </p:nvSpPr>
        <p:spPr>
          <a:xfrm>
            <a:off x="2162057" y="2853754"/>
            <a:ext cx="6480000" cy="66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/>
            <a:endParaRPr lang="en-US" altLang="ja-JP" sz="1050" b="1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944D9E5-D3E5-ABDE-608B-37B1A5DAE7B9}"/>
              </a:ext>
            </a:extLst>
          </p:cNvPr>
          <p:cNvSpPr/>
          <p:nvPr/>
        </p:nvSpPr>
        <p:spPr>
          <a:xfrm>
            <a:off x="580392" y="2853755"/>
            <a:ext cx="1620000" cy="66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bg1"/>
                </a:solidFill>
              </a:rPr>
              <a:t>When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（いつ）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88B6D5C-B4BF-E1D9-4057-A480726DFC64}"/>
              </a:ext>
            </a:extLst>
          </p:cNvPr>
          <p:cNvSpPr/>
          <p:nvPr/>
        </p:nvSpPr>
        <p:spPr>
          <a:xfrm>
            <a:off x="2162057" y="3562557"/>
            <a:ext cx="6480000" cy="66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/>
            <a:endParaRPr lang="en-US" altLang="ja-JP" sz="1100" b="1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B1C4F45-6A16-A824-A7D5-0A9D32DFBEAB}"/>
              </a:ext>
            </a:extLst>
          </p:cNvPr>
          <p:cNvSpPr/>
          <p:nvPr/>
        </p:nvSpPr>
        <p:spPr>
          <a:xfrm>
            <a:off x="580392" y="3562559"/>
            <a:ext cx="1620000" cy="66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bg1"/>
                </a:solidFill>
              </a:rPr>
              <a:t>Why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（なぜ）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BDF0016-F3E1-B201-F95B-28AD19777F2F}"/>
              </a:ext>
            </a:extLst>
          </p:cNvPr>
          <p:cNvSpPr/>
          <p:nvPr/>
        </p:nvSpPr>
        <p:spPr>
          <a:xfrm>
            <a:off x="2162057" y="4271360"/>
            <a:ext cx="6480000" cy="66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/>
            <a:endParaRPr lang="en-US" altLang="ja-JP" sz="1100" b="1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B4C5C4F2-C94A-66DB-0278-124687FFF051}"/>
              </a:ext>
            </a:extLst>
          </p:cNvPr>
          <p:cNvSpPr/>
          <p:nvPr/>
        </p:nvSpPr>
        <p:spPr>
          <a:xfrm>
            <a:off x="580392" y="4271363"/>
            <a:ext cx="1620000" cy="66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bg1"/>
                </a:solidFill>
              </a:rPr>
              <a:t>Where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（どこで）</a:t>
            </a:r>
            <a:endParaRPr kumimoji="1" lang="ja-JP" altLang="en-US" sz="2400" dirty="0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B790299-B242-6C45-802B-D903CF581964}"/>
              </a:ext>
            </a:extLst>
          </p:cNvPr>
          <p:cNvSpPr/>
          <p:nvPr/>
        </p:nvSpPr>
        <p:spPr>
          <a:xfrm>
            <a:off x="2162057" y="4980163"/>
            <a:ext cx="6480000" cy="66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/>
            <a:endParaRPr lang="en-US" altLang="ja-JP" sz="1100" b="1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E6A8081-65CA-ED91-A656-4A4A185BD678}"/>
              </a:ext>
            </a:extLst>
          </p:cNvPr>
          <p:cNvSpPr/>
          <p:nvPr/>
        </p:nvSpPr>
        <p:spPr>
          <a:xfrm>
            <a:off x="580392" y="4980167"/>
            <a:ext cx="1620000" cy="66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bg1"/>
                </a:solidFill>
              </a:rPr>
              <a:t>How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（どのように）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165AD1D-31AD-4107-2974-21B0B72012B0}"/>
              </a:ext>
            </a:extLst>
          </p:cNvPr>
          <p:cNvSpPr/>
          <p:nvPr/>
        </p:nvSpPr>
        <p:spPr>
          <a:xfrm>
            <a:off x="2162057" y="5688968"/>
            <a:ext cx="6480000" cy="66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/>
            <a:endParaRPr lang="en-US" altLang="ja-JP" sz="1100" b="1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otoSansJapanese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73073422-CA77-C14B-2DA6-7DDFE2357252}"/>
              </a:ext>
            </a:extLst>
          </p:cNvPr>
          <p:cNvSpPr/>
          <p:nvPr/>
        </p:nvSpPr>
        <p:spPr>
          <a:xfrm>
            <a:off x="580392" y="5688969"/>
            <a:ext cx="1620000" cy="66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bg1"/>
                </a:solidFill>
              </a:rPr>
              <a:t>How much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（いくらで）</a:t>
            </a:r>
            <a:endParaRPr kumimoji="1" lang="ja-JP" alt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43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69F7430AD17DC43801D2DED2A3175FB" ma:contentTypeVersion="2" ma:contentTypeDescription="新しいドキュメントを作成します。" ma:contentTypeScope="" ma:versionID="d0f5e7d255dcc38a2d4232b60a1f435a">
  <xsd:schema xmlns:xsd="http://www.w3.org/2001/XMLSchema" xmlns:xs="http://www.w3.org/2001/XMLSchema" xmlns:p="http://schemas.microsoft.com/office/2006/metadata/properties" xmlns:ns3="a3e79510-d9a9-4d8a-b4a0-45430605831c" targetNamespace="http://schemas.microsoft.com/office/2006/metadata/properties" ma:root="true" ma:fieldsID="4284f3646ed0dc08681496343f413953" ns3:_="">
    <xsd:import namespace="a3e79510-d9a9-4d8a-b4a0-4543060583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e79510-d9a9-4d8a-b4a0-4543060583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D0B753-C135-4D8B-A931-11C8134873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31B48F-A669-4D96-83E3-66633A9715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e79510-d9a9-4d8a-b4a0-4543060583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F7F92C-C1C1-4BC6-922D-2D4034CAC7FC}">
  <ds:schemaRefs>
    <ds:schemaRef ds:uri="http://schemas.microsoft.com/office/2006/metadata/properties"/>
    <ds:schemaRef ds:uri="a3e79510-d9a9-4d8a-b4a0-45430605831c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178</TotalTime>
  <Words>309</Words>
  <Application>Microsoft Office PowerPoint</Application>
  <PresentationFormat>画面に合わせる (4:3)</PresentationFormat>
  <Paragraphs>54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NotoSansJapanese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株式会社 イタミアート</dc:creator>
  <cp:lastModifiedBy>株式会社イタミアート</cp:lastModifiedBy>
  <cp:revision>18</cp:revision>
  <cp:lastPrinted>2023-11-09T07:32:16Z</cp:lastPrinted>
  <dcterms:created xsi:type="dcterms:W3CDTF">2023-03-11T06:37:46Z</dcterms:created>
  <dcterms:modified xsi:type="dcterms:W3CDTF">2023-11-14T08:10:39Z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0x010100B69F7430AD17DC43801D2DED2A3175FB</vt:lpwstr>
  </property>
</Properties>
</file>