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52CE1D-E1AC-5962-F29D-692288EC0DEF}" name="株式会社イタミアート" initials="株式会社イタミアート" userId="S::itamiarts05@itamiarts.onmicrosoft.com::dd1804c9-9ca2-493d-bf64-9f58c4e350cb" providerId="AD"/>
  <p188:author id="{3EB66C27-D5E2-D9F4-82E8-B8CB403AE34B}" name="株式会社 イタミアート" initials="株式会社" userId="S::itamiarts13@itamiarts.onmicrosoft.com::89b1ec7f-9a30-4f84-b515-6afb47e6765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6" autoAdjust="0"/>
    <p:restoredTop sz="94660"/>
  </p:normalViewPr>
  <p:slideViewPr>
    <p:cSldViewPr snapToGrid="0">
      <p:cViewPr varScale="1">
        <p:scale>
          <a:sx n="66" d="100"/>
          <a:sy n="66" d="100"/>
        </p:scale>
        <p:origin x="121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350101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2295556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18283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1729428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3607016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1833951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41393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2573302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1966501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3920532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C68D17-7386-4388-9D5D-1FC1608C32CE}" type="datetimeFigureOut">
              <a:rPr kumimoji="1" lang="ja-JP" altLang="en-US" smtClean="0"/>
              <a:t>2023/3/24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2017259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68D17-7386-4388-9D5D-1FC1608C32CE}" type="datetimeFigureOut">
              <a:rPr kumimoji="1" lang="ja-JP" altLang="en-US" smtClean="0"/>
              <a:t>2023/3/24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F43F2-8AF2-4DFD-AD0C-7753D4A67903}" type="slidenum">
              <a:rPr kumimoji="1" lang="ja-JP" altLang="en-US" smtClean="0"/>
              <a:t>‹#›</a:t>
            </a:fld>
            <a:endParaRPr kumimoji="1" lang="ja-JP" altLang="en-US"/>
          </a:p>
        </p:txBody>
      </p:sp>
    </p:spTree>
    <p:extLst>
      <p:ext uri="{BB962C8B-B14F-4D97-AF65-F5344CB8AC3E}">
        <p14:creationId xmlns:p14="http://schemas.microsoft.com/office/powerpoint/2010/main" val="1830050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D2CD621-3B00-F694-1194-1ADA6C0BA406}"/>
              </a:ext>
            </a:extLst>
          </p:cNvPr>
          <p:cNvSpPr txBox="1"/>
          <p:nvPr/>
        </p:nvSpPr>
        <p:spPr>
          <a:xfrm>
            <a:off x="462793" y="388731"/>
            <a:ext cx="4419600" cy="461665"/>
          </a:xfrm>
          <a:prstGeom prst="rect">
            <a:avLst/>
          </a:prstGeom>
          <a:noFill/>
        </p:spPr>
        <p:txBody>
          <a:bodyPr wrap="square" rtlCol="0">
            <a:spAutoFit/>
          </a:bodyPr>
          <a:lstStyle/>
          <a:p>
            <a:r>
              <a:rPr kumimoji="1" lang="en-US" altLang="ja-JP" sz="2400" b="1" dirty="0">
                <a:solidFill>
                  <a:schemeClr val="tx1">
                    <a:lumMod val="75000"/>
                    <a:lumOff val="25000"/>
                  </a:schemeClr>
                </a:solidFill>
              </a:rPr>
              <a:t>PEST</a:t>
            </a:r>
            <a:r>
              <a:rPr kumimoji="1" lang="ja-JP" altLang="en-US" sz="2400" b="1" dirty="0">
                <a:solidFill>
                  <a:schemeClr val="tx1">
                    <a:lumMod val="75000"/>
                    <a:lumOff val="25000"/>
                  </a:schemeClr>
                </a:solidFill>
              </a:rPr>
              <a:t>分析記入例</a:t>
            </a:r>
          </a:p>
        </p:txBody>
      </p:sp>
      <p:cxnSp>
        <p:nvCxnSpPr>
          <p:cNvPr id="7" name="直線コネクタ 6">
            <a:extLst>
              <a:ext uri="{FF2B5EF4-FFF2-40B4-BE49-F238E27FC236}">
                <a16:creationId xmlns:a16="http://schemas.microsoft.com/office/drawing/2014/main" id="{57184451-A827-3618-672C-DE4524E8E9FA}"/>
              </a:ext>
            </a:extLst>
          </p:cNvPr>
          <p:cNvCxnSpPr>
            <a:cxnSpLocks/>
          </p:cNvCxnSpPr>
          <p:nvPr/>
        </p:nvCxnSpPr>
        <p:spPr>
          <a:xfrm>
            <a:off x="462793" y="850396"/>
            <a:ext cx="8253368"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8416830E-E535-A07A-A215-838AD27601AA}"/>
              </a:ext>
            </a:extLst>
          </p:cNvPr>
          <p:cNvSpPr/>
          <p:nvPr/>
        </p:nvSpPr>
        <p:spPr>
          <a:xfrm>
            <a:off x="2197915" y="1506525"/>
            <a:ext cx="6483291" cy="1129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ja-JP" altLang="en-US" sz="1400" i="0" dirty="0">
                <a:solidFill>
                  <a:schemeClr val="tx1">
                    <a:lumMod val="75000"/>
                    <a:lumOff val="25000"/>
                  </a:schemeClr>
                </a:solidFill>
                <a:effectLst/>
                <a:latin typeface="NotoSansJapanese"/>
              </a:rPr>
              <a:t>（例）法律、政治動向、税制など</a:t>
            </a:r>
            <a:endParaRPr lang="en-US" altLang="ja-JP" sz="1400" i="0" dirty="0">
              <a:solidFill>
                <a:schemeClr val="tx1">
                  <a:lumMod val="75000"/>
                  <a:lumOff val="25000"/>
                </a:schemeClr>
              </a:solidFill>
              <a:effectLst/>
              <a:latin typeface="NotoSansJapanese"/>
            </a:endParaRPr>
          </a:p>
          <a:p>
            <a:pPr fontAlgn="base"/>
            <a:r>
              <a:rPr lang="ja-JP" altLang="en-US" sz="1400" i="0" dirty="0">
                <a:solidFill>
                  <a:schemeClr val="tx1">
                    <a:lumMod val="75000"/>
                    <a:lumOff val="25000"/>
                  </a:schemeClr>
                </a:solidFill>
                <a:effectLst/>
                <a:latin typeface="NotoSansJapanese"/>
              </a:rPr>
              <a:t>・携帯電話業界は大手通信キャリアが独占している状態である。</a:t>
            </a:r>
            <a:endParaRPr lang="en-US" altLang="ja-JP" sz="1400" i="0" dirty="0">
              <a:solidFill>
                <a:schemeClr val="tx1">
                  <a:lumMod val="75000"/>
                  <a:lumOff val="25000"/>
                </a:schemeClr>
              </a:solidFill>
              <a:effectLst/>
              <a:latin typeface="NotoSansJapanese"/>
            </a:endParaRPr>
          </a:p>
          <a:p>
            <a:pPr fontAlgn="base"/>
            <a:r>
              <a:rPr lang="ja-JP" altLang="en-US" sz="1400" b="0" i="0" dirty="0">
                <a:solidFill>
                  <a:srgbClr val="333333"/>
                </a:solidFill>
                <a:effectLst/>
                <a:latin typeface="NotoSansJapanese"/>
              </a:rPr>
              <a:t>・政府は大手通信キャリアに対して携帯電話料金の値下げを要求している。</a:t>
            </a:r>
          </a:p>
          <a:p>
            <a:endParaRPr kumimoji="1" lang="ja-JP" altLang="en-US" sz="1400" dirty="0"/>
          </a:p>
        </p:txBody>
      </p:sp>
      <p:sp>
        <p:nvSpPr>
          <p:cNvPr id="11" name="正方形/長方形 10">
            <a:extLst>
              <a:ext uri="{FF2B5EF4-FFF2-40B4-BE49-F238E27FC236}">
                <a16:creationId xmlns:a16="http://schemas.microsoft.com/office/drawing/2014/main" id="{43306B8D-4A29-37CF-4782-29FFCEF9A2BE}"/>
              </a:ext>
            </a:extLst>
          </p:cNvPr>
          <p:cNvSpPr/>
          <p:nvPr/>
        </p:nvSpPr>
        <p:spPr>
          <a:xfrm>
            <a:off x="462793" y="1506526"/>
            <a:ext cx="1735123" cy="112913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CF8500F-AD59-49BC-F57B-DA3E34FBD2B6}"/>
              </a:ext>
            </a:extLst>
          </p:cNvPr>
          <p:cNvSpPr txBox="1"/>
          <p:nvPr/>
        </p:nvSpPr>
        <p:spPr>
          <a:xfrm>
            <a:off x="387990" y="1706279"/>
            <a:ext cx="1884727" cy="769441"/>
          </a:xfrm>
          <a:prstGeom prst="rect">
            <a:avLst/>
          </a:prstGeom>
          <a:noFill/>
        </p:spPr>
        <p:txBody>
          <a:bodyPr wrap="square" rtlCol="0">
            <a:spAutoFit/>
          </a:bodyPr>
          <a:lstStyle/>
          <a:p>
            <a:pPr algn="ctr"/>
            <a:r>
              <a:rPr kumimoji="1" lang="en-US" altLang="ja-JP" sz="2400" b="1" dirty="0">
                <a:solidFill>
                  <a:schemeClr val="bg1"/>
                </a:solidFill>
              </a:rPr>
              <a:t>Politics</a:t>
            </a:r>
          </a:p>
          <a:p>
            <a:pPr algn="ctr"/>
            <a:r>
              <a:rPr kumimoji="1" lang="ja-JP" altLang="en-US" sz="2000" b="1" dirty="0">
                <a:solidFill>
                  <a:schemeClr val="bg1"/>
                </a:solidFill>
              </a:rPr>
              <a:t>（政治）</a:t>
            </a:r>
          </a:p>
        </p:txBody>
      </p:sp>
      <p:sp>
        <p:nvSpPr>
          <p:cNvPr id="13" name="テキスト ボックス 12">
            <a:extLst>
              <a:ext uri="{FF2B5EF4-FFF2-40B4-BE49-F238E27FC236}">
                <a16:creationId xmlns:a16="http://schemas.microsoft.com/office/drawing/2014/main" id="{5F47A7F7-3CE9-6B93-CAEC-C6C694F17B5C}"/>
              </a:ext>
            </a:extLst>
          </p:cNvPr>
          <p:cNvSpPr txBox="1"/>
          <p:nvPr/>
        </p:nvSpPr>
        <p:spPr>
          <a:xfrm>
            <a:off x="462793" y="986288"/>
            <a:ext cx="3691156" cy="646331"/>
          </a:xfrm>
          <a:prstGeom prst="rect">
            <a:avLst/>
          </a:prstGeom>
          <a:noFill/>
        </p:spPr>
        <p:txBody>
          <a:bodyPr wrap="square" rtlCol="0">
            <a:spAutoFit/>
          </a:bodyPr>
          <a:lstStyle/>
          <a:p>
            <a:r>
              <a:rPr lang="ja-JP" altLang="en-US" b="1" i="0" dirty="0">
                <a:solidFill>
                  <a:srgbClr val="3E3A39"/>
                </a:solidFill>
                <a:effectLst/>
                <a:latin typeface="NotoSansJapanese"/>
              </a:rPr>
              <a:t>携帯</a:t>
            </a:r>
            <a:r>
              <a:rPr lang="ja-JP" altLang="en-US" b="1" i="0" dirty="0">
                <a:solidFill>
                  <a:schemeClr val="tx1">
                    <a:lumMod val="75000"/>
                    <a:lumOff val="25000"/>
                  </a:schemeClr>
                </a:solidFill>
                <a:effectLst/>
                <a:latin typeface="NotoSansJapanese"/>
              </a:rPr>
              <a:t>電話</a:t>
            </a:r>
            <a:r>
              <a:rPr lang="ja-JP" altLang="en-US" b="1" i="0" dirty="0">
                <a:solidFill>
                  <a:srgbClr val="3E3A39"/>
                </a:solidFill>
                <a:effectLst/>
                <a:latin typeface="NotoSansJapanese"/>
              </a:rPr>
              <a:t>業界における</a:t>
            </a:r>
            <a:r>
              <a:rPr lang="en-US" altLang="ja-JP" b="1" i="0" dirty="0">
                <a:solidFill>
                  <a:srgbClr val="3E3A39"/>
                </a:solidFill>
                <a:effectLst/>
                <a:latin typeface="NotoSansJapanese"/>
              </a:rPr>
              <a:t>PEST</a:t>
            </a:r>
            <a:r>
              <a:rPr lang="ja-JP" altLang="en-US" b="1" i="0" dirty="0">
                <a:solidFill>
                  <a:srgbClr val="3E3A39"/>
                </a:solidFill>
                <a:effectLst/>
                <a:latin typeface="NotoSansJapanese"/>
              </a:rPr>
              <a:t>分析</a:t>
            </a:r>
          </a:p>
          <a:p>
            <a:endParaRPr kumimoji="1" lang="ja-JP" altLang="en-US" dirty="0"/>
          </a:p>
        </p:txBody>
      </p:sp>
      <p:sp>
        <p:nvSpPr>
          <p:cNvPr id="18" name="正方形/長方形 17">
            <a:extLst>
              <a:ext uri="{FF2B5EF4-FFF2-40B4-BE49-F238E27FC236}">
                <a16:creationId xmlns:a16="http://schemas.microsoft.com/office/drawing/2014/main" id="{1AA3474A-D626-6F30-D50B-C199F8EB6A6B}"/>
              </a:ext>
            </a:extLst>
          </p:cNvPr>
          <p:cNvSpPr/>
          <p:nvPr/>
        </p:nvSpPr>
        <p:spPr>
          <a:xfrm>
            <a:off x="2197915" y="2762542"/>
            <a:ext cx="6518246" cy="1129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0" i="0" dirty="0">
                <a:solidFill>
                  <a:srgbClr val="333333"/>
                </a:solidFill>
                <a:effectLst/>
                <a:latin typeface="NotoSansJapanese"/>
              </a:rPr>
              <a:t>（例）為替、株価</a:t>
            </a:r>
            <a:r>
              <a:rPr lang="ja-JP" altLang="en-US" sz="1400" dirty="0">
                <a:solidFill>
                  <a:srgbClr val="333333"/>
                </a:solidFill>
                <a:latin typeface="NotoSansJapanese"/>
              </a:rPr>
              <a:t>、経済成長など</a:t>
            </a:r>
            <a:endParaRPr lang="en-US" altLang="ja-JP" sz="1400" b="0" i="0" dirty="0">
              <a:solidFill>
                <a:srgbClr val="333333"/>
              </a:solidFill>
              <a:effectLst/>
              <a:latin typeface="NotoSansJapanese"/>
            </a:endParaRPr>
          </a:p>
          <a:p>
            <a:r>
              <a:rPr lang="ja-JP" altLang="en-US" sz="1400" b="0" i="0" dirty="0">
                <a:solidFill>
                  <a:srgbClr val="333333"/>
                </a:solidFill>
                <a:effectLst/>
                <a:latin typeface="NotoSansJapanese"/>
              </a:rPr>
              <a:t>・格安スマホのように、大手通信キャリアの周波数帯を利用してサービスを提供する企業が増えている。</a:t>
            </a:r>
          </a:p>
          <a:p>
            <a:endParaRPr kumimoji="1" lang="ja-JP" altLang="en-US" sz="1400" dirty="0"/>
          </a:p>
        </p:txBody>
      </p:sp>
      <p:sp>
        <p:nvSpPr>
          <p:cNvPr id="19" name="正方形/長方形 18">
            <a:extLst>
              <a:ext uri="{FF2B5EF4-FFF2-40B4-BE49-F238E27FC236}">
                <a16:creationId xmlns:a16="http://schemas.microsoft.com/office/drawing/2014/main" id="{50EB3A5B-B8B3-B6A6-ED12-3CC2ED2CE170}"/>
              </a:ext>
            </a:extLst>
          </p:cNvPr>
          <p:cNvSpPr/>
          <p:nvPr/>
        </p:nvSpPr>
        <p:spPr>
          <a:xfrm>
            <a:off x="462793" y="2762544"/>
            <a:ext cx="1735123" cy="112913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97C48BB1-00A3-5DA3-52C2-6E08FF5BA29D}"/>
              </a:ext>
            </a:extLst>
          </p:cNvPr>
          <p:cNvSpPr/>
          <p:nvPr/>
        </p:nvSpPr>
        <p:spPr>
          <a:xfrm>
            <a:off x="2198614" y="4036412"/>
            <a:ext cx="6517547" cy="1129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base"/>
            <a:r>
              <a:rPr lang="ja-JP" altLang="en-US" sz="1400" b="0" i="0" dirty="0">
                <a:solidFill>
                  <a:srgbClr val="333333"/>
                </a:solidFill>
                <a:effectLst/>
                <a:latin typeface="NotoSansJapanese"/>
              </a:rPr>
              <a:t>（例）流行、世論、宗教など</a:t>
            </a:r>
            <a:endParaRPr lang="en-US" altLang="ja-JP" sz="1400" b="0" i="0" dirty="0">
              <a:solidFill>
                <a:srgbClr val="333333"/>
              </a:solidFill>
              <a:effectLst/>
              <a:latin typeface="NotoSansJapanese"/>
            </a:endParaRPr>
          </a:p>
          <a:p>
            <a:pPr algn="l" fontAlgn="base"/>
            <a:r>
              <a:rPr lang="ja-JP" altLang="en-US" sz="1400" b="0" i="0" dirty="0">
                <a:solidFill>
                  <a:srgbClr val="333333"/>
                </a:solidFill>
                <a:effectLst/>
                <a:latin typeface="NotoSansJapanese"/>
              </a:rPr>
              <a:t>・社会情勢の変化により、リモートワークの推進を導入する企業が増えている。</a:t>
            </a:r>
          </a:p>
          <a:p>
            <a:pPr algn="l" fontAlgn="base"/>
            <a:r>
              <a:rPr lang="ja-JP" altLang="en-US" sz="1400" b="0" i="0" dirty="0">
                <a:solidFill>
                  <a:srgbClr val="333333"/>
                </a:solidFill>
                <a:effectLst/>
                <a:latin typeface="NotoSansJapanese"/>
              </a:rPr>
              <a:t>・自宅で過ごす時間が長くなるため、オンラインコンテンツの充実が求められている。</a:t>
            </a:r>
          </a:p>
        </p:txBody>
      </p:sp>
      <p:sp>
        <p:nvSpPr>
          <p:cNvPr id="22" name="正方形/長方形 21">
            <a:extLst>
              <a:ext uri="{FF2B5EF4-FFF2-40B4-BE49-F238E27FC236}">
                <a16:creationId xmlns:a16="http://schemas.microsoft.com/office/drawing/2014/main" id="{D05DA63C-E1DD-5200-72C7-12A7E863A816}"/>
              </a:ext>
            </a:extLst>
          </p:cNvPr>
          <p:cNvSpPr/>
          <p:nvPr/>
        </p:nvSpPr>
        <p:spPr>
          <a:xfrm>
            <a:off x="451438" y="4036412"/>
            <a:ext cx="1735123" cy="112913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B47889CA-AC69-962B-E813-91E48E00C355}"/>
              </a:ext>
            </a:extLst>
          </p:cNvPr>
          <p:cNvSpPr/>
          <p:nvPr/>
        </p:nvSpPr>
        <p:spPr>
          <a:xfrm>
            <a:off x="2188542" y="5301441"/>
            <a:ext cx="6501340" cy="1129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base"/>
            <a:r>
              <a:rPr lang="ja-JP" altLang="en-US" sz="1400" b="0" i="0" dirty="0">
                <a:solidFill>
                  <a:srgbClr val="333333"/>
                </a:solidFill>
                <a:effectLst/>
                <a:latin typeface="NotoSansJapanese"/>
              </a:rPr>
              <a:t>（例）最新技術、</a:t>
            </a:r>
            <a:r>
              <a:rPr lang="en-US" altLang="ja-JP" sz="1400" b="0" i="0" dirty="0">
                <a:solidFill>
                  <a:srgbClr val="333333"/>
                </a:solidFill>
                <a:effectLst/>
                <a:latin typeface="NotoSansJapanese"/>
              </a:rPr>
              <a:t>AI</a:t>
            </a:r>
            <a:r>
              <a:rPr lang="ja-JP" altLang="en-US" sz="1400" b="0" i="0" dirty="0">
                <a:solidFill>
                  <a:srgbClr val="333333"/>
                </a:solidFill>
                <a:effectLst/>
                <a:latin typeface="NotoSansJapanese"/>
              </a:rPr>
              <a:t>、デジタル化など</a:t>
            </a:r>
            <a:endParaRPr lang="en-US" altLang="ja-JP" sz="1400" b="0" i="0" dirty="0">
              <a:solidFill>
                <a:srgbClr val="333333"/>
              </a:solidFill>
              <a:effectLst/>
              <a:latin typeface="NotoSansJapanese"/>
            </a:endParaRPr>
          </a:p>
          <a:p>
            <a:pPr algn="l" fontAlgn="base"/>
            <a:r>
              <a:rPr lang="ja-JP" altLang="en-US" sz="1400" b="0" i="0" dirty="0">
                <a:solidFill>
                  <a:srgbClr val="333333"/>
                </a:solidFill>
                <a:effectLst/>
                <a:latin typeface="NotoSansJapanese"/>
              </a:rPr>
              <a:t>・</a:t>
            </a:r>
            <a:r>
              <a:rPr lang="en-US" altLang="ja-JP" sz="1400" b="0" i="0" dirty="0">
                <a:solidFill>
                  <a:srgbClr val="333333"/>
                </a:solidFill>
                <a:effectLst/>
                <a:latin typeface="NotoSansJapanese"/>
              </a:rPr>
              <a:t>5G</a:t>
            </a:r>
            <a:r>
              <a:rPr lang="ja-JP" altLang="en-US" sz="1400" b="0" i="0" dirty="0">
                <a:solidFill>
                  <a:srgbClr val="333333"/>
                </a:solidFill>
                <a:effectLst/>
                <a:latin typeface="NotoSansJapanese"/>
              </a:rPr>
              <a:t>技術の開発やサブスクリプションサービスの普及など、今後はさらに多様なコンテンツが利用できるようになる。</a:t>
            </a:r>
          </a:p>
        </p:txBody>
      </p:sp>
      <p:sp>
        <p:nvSpPr>
          <p:cNvPr id="25" name="正方形/長方形 24">
            <a:extLst>
              <a:ext uri="{FF2B5EF4-FFF2-40B4-BE49-F238E27FC236}">
                <a16:creationId xmlns:a16="http://schemas.microsoft.com/office/drawing/2014/main" id="{1C94E6DF-71DB-D61D-E156-37436397C001}"/>
              </a:ext>
            </a:extLst>
          </p:cNvPr>
          <p:cNvSpPr/>
          <p:nvPr/>
        </p:nvSpPr>
        <p:spPr>
          <a:xfrm>
            <a:off x="445316" y="5301442"/>
            <a:ext cx="1735123" cy="112913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A24EDA2E-B786-C305-C45A-100C17EE1698}"/>
              </a:ext>
            </a:extLst>
          </p:cNvPr>
          <p:cNvSpPr txBox="1"/>
          <p:nvPr/>
        </p:nvSpPr>
        <p:spPr>
          <a:xfrm>
            <a:off x="427839" y="3015236"/>
            <a:ext cx="1884727" cy="769441"/>
          </a:xfrm>
          <a:prstGeom prst="rect">
            <a:avLst/>
          </a:prstGeom>
          <a:noFill/>
        </p:spPr>
        <p:txBody>
          <a:bodyPr wrap="square" rtlCol="0">
            <a:spAutoFit/>
          </a:bodyPr>
          <a:lstStyle/>
          <a:p>
            <a:pPr algn="ctr"/>
            <a:r>
              <a:rPr lang="en-US" altLang="ja-JP" sz="2400" b="1" i="0" dirty="0">
                <a:solidFill>
                  <a:schemeClr val="bg1"/>
                </a:solidFill>
                <a:effectLst/>
                <a:latin typeface="NotoSansJapanese"/>
              </a:rPr>
              <a:t>Economy</a:t>
            </a:r>
          </a:p>
          <a:p>
            <a:pPr algn="ctr"/>
            <a:r>
              <a:rPr lang="ja-JP" altLang="en-US" sz="2000" b="1" i="0" dirty="0">
                <a:solidFill>
                  <a:schemeClr val="bg1"/>
                </a:solidFill>
                <a:effectLst/>
                <a:latin typeface="NotoSansJapanese"/>
              </a:rPr>
              <a:t>（経済）</a:t>
            </a:r>
            <a:endParaRPr kumimoji="1" lang="ja-JP" altLang="en-US" sz="2000" b="1" dirty="0">
              <a:solidFill>
                <a:schemeClr val="bg1"/>
              </a:solidFill>
            </a:endParaRPr>
          </a:p>
        </p:txBody>
      </p:sp>
      <p:sp>
        <p:nvSpPr>
          <p:cNvPr id="27" name="テキスト ボックス 26">
            <a:extLst>
              <a:ext uri="{FF2B5EF4-FFF2-40B4-BE49-F238E27FC236}">
                <a16:creationId xmlns:a16="http://schemas.microsoft.com/office/drawing/2014/main" id="{D4FFA60F-04DE-B859-6756-684788F0955A}"/>
              </a:ext>
            </a:extLst>
          </p:cNvPr>
          <p:cNvSpPr txBox="1"/>
          <p:nvPr/>
        </p:nvSpPr>
        <p:spPr>
          <a:xfrm>
            <a:off x="376635" y="4221823"/>
            <a:ext cx="1884727" cy="769441"/>
          </a:xfrm>
          <a:prstGeom prst="rect">
            <a:avLst/>
          </a:prstGeom>
          <a:noFill/>
        </p:spPr>
        <p:txBody>
          <a:bodyPr wrap="square" rtlCol="0">
            <a:spAutoFit/>
          </a:bodyPr>
          <a:lstStyle/>
          <a:p>
            <a:pPr algn="ctr"/>
            <a:r>
              <a:rPr lang="en-US" altLang="ja-JP" sz="2400" b="1" i="0" dirty="0">
                <a:solidFill>
                  <a:schemeClr val="bg1"/>
                </a:solidFill>
                <a:effectLst/>
                <a:latin typeface="NotoSansJapanese"/>
              </a:rPr>
              <a:t>Society</a:t>
            </a:r>
          </a:p>
          <a:p>
            <a:pPr algn="ctr"/>
            <a:r>
              <a:rPr lang="ja-JP" altLang="en-US" sz="2000" b="1" i="0" dirty="0">
                <a:solidFill>
                  <a:schemeClr val="bg1"/>
                </a:solidFill>
                <a:effectLst/>
                <a:latin typeface="NotoSansJapanese"/>
              </a:rPr>
              <a:t>（社会）</a:t>
            </a:r>
            <a:endParaRPr kumimoji="1" lang="ja-JP" altLang="en-US" sz="2000" b="1" dirty="0">
              <a:solidFill>
                <a:schemeClr val="bg1"/>
              </a:solidFill>
            </a:endParaRPr>
          </a:p>
        </p:txBody>
      </p:sp>
      <p:sp>
        <p:nvSpPr>
          <p:cNvPr id="28" name="テキスト ボックス 27">
            <a:extLst>
              <a:ext uri="{FF2B5EF4-FFF2-40B4-BE49-F238E27FC236}">
                <a16:creationId xmlns:a16="http://schemas.microsoft.com/office/drawing/2014/main" id="{570BB6DE-8B15-D1E9-7BD7-8F1F067EA69C}"/>
              </a:ext>
            </a:extLst>
          </p:cNvPr>
          <p:cNvSpPr txBox="1"/>
          <p:nvPr/>
        </p:nvSpPr>
        <p:spPr>
          <a:xfrm>
            <a:off x="387990" y="5500639"/>
            <a:ext cx="1884727" cy="769441"/>
          </a:xfrm>
          <a:prstGeom prst="rect">
            <a:avLst/>
          </a:prstGeom>
          <a:noFill/>
        </p:spPr>
        <p:txBody>
          <a:bodyPr wrap="square" rtlCol="0">
            <a:spAutoFit/>
          </a:bodyPr>
          <a:lstStyle/>
          <a:p>
            <a:pPr algn="ctr"/>
            <a:r>
              <a:rPr lang="en-US" altLang="ja-JP" sz="2400" b="1" i="0" dirty="0">
                <a:solidFill>
                  <a:schemeClr val="bg1"/>
                </a:solidFill>
                <a:effectLst/>
                <a:latin typeface="NotoSansJapanese"/>
              </a:rPr>
              <a:t>Technology</a:t>
            </a:r>
          </a:p>
          <a:p>
            <a:pPr algn="ctr"/>
            <a:r>
              <a:rPr lang="ja-JP" altLang="en-US" sz="2000" b="1" i="0" dirty="0">
                <a:solidFill>
                  <a:schemeClr val="bg1"/>
                </a:solidFill>
                <a:effectLst/>
                <a:latin typeface="NotoSansJapanese"/>
              </a:rPr>
              <a:t>（技術）</a:t>
            </a:r>
            <a:endParaRPr kumimoji="1" lang="ja-JP" altLang="en-US" sz="2000" b="1" dirty="0">
              <a:solidFill>
                <a:schemeClr val="bg1"/>
              </a:solidFill>
            </a:endParaRPr>
          </a:p>
        </p:txBody>
      </p:sp>
      <p:sp>
        <p:nvSpPr>
          <p:cNvPr id="32" name="テキスト ボックス 31">
            <a:extLst>
              <a:ext uri="{FF2B5EF4-FFF2-40B4-BE49-F238E27FC236}">
                <a16:creationId xmlns:a16="http://schemas.microsoft.com/office/drawing/2014/main" id="{5597B042-03BB-69B5-C366-D1EC38CF52CC}"/>
              </a:ext>
            </a:extLst>
          </p:cNvPr>
          <p:cNvSpPr txBox="1"/>
          <p:nvPr/>
        </p:nvSpPr>
        <p:spPr>
          <a:xfrm>
            <a:off x="7452219" y="6574446"/>
            <a:ext cx="2128009" cy="246221"/>
          </a:xfrm>
          <a:prstGeom prst="rect">
            <a:avLst/>
          </a:prstGeom>
          <a:noFill/>
        </p:spPr>
        <p:txBody>
          <a:bodyPr wrap="square" rtlCol="0">
            <a:spAutoFit/>
          </a:bodyPr>
          <a:lstStyle/>
          <a:p>
            <a:r>
              <a:rPr lang="en-US" altLang="ja-JP" sz="1000" b="0" i="0" dirty="0">
                <a:solidFill>
                  <a:schemeClr val="bg2">
                    <a:lumMod val="50000"/>
                  </a:schemeClr>
                </a:solidFill>
                <a:effectLst/>
                <a:latin typeface="+mn-ea"/>
              </a:rPr>
              <a:t>© 2023 </a:t>
            </a:r>
            <a:r>
              <a:rPr lang="ja-JP" altLang="en-US" sz="1000" b="0" i="0" dirty="0">
                <a:solidFill>
                  <a:schemeClr val="bg2">
                    <a:lumMod val="50000"/>
                  </a:schemeClr>
                </a:solidFill>
                <a:effectLst/>
                <a:latin typeface="+mn-ea"/>
              </a:rPr>
              <a:t>イタミアート </a:t>
            </a:r>
            <a:r>
              <a:rPr lang="en-US" altLang="ja-JP" sz="1000" b="0" i="0" dirty="0">
                <a:solidFill>
                  <a:schemeClr val="bg2">
                    <a:lumMod val="50000"/>
                  </a:schemeClr>
                </a:solidFill>
                <a:effectLst/>
                <a:latin typeface="+mn-ea"/>
              </a:rPr>
              <a:t>Inc. </a:t>
            </a:r>
            <a:endParaRPr kumimoji="1" lang="ja-JP" altLang="en-US" sz="1000" dirty="0">
              <a:solidFill>
                <a:schemeClr val="bg2">
                  <a:lumMod val="50000"/>
                </a:schemeClr>
              </a:solidFill>
              <a:latin typeface="+mn-ea"/>
            </a:endParaRPr>
          </a:p>
        </p:txBody>
      </p:sp>
      <p:pic>
        <p:nvPicPr>
          <p:cNvPr id="8" name="図 7" descr="アイコン&#10;&#10;低い精度で自動的に生成された説明">
            <a:extLst>
              <a:ext uri="{FF2B5EF4-FFF2-40B4-BE49-F238E27FC236}">
                <a16:creationId xmlns:a16="http://schemas.microsoft.com/office/drawing/2014/main" id="{52CF0A4F-8CE8-8233-6A1D-A3F33B3030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947" y="337184"/>
            <a:ext cx="1629214" cy="440846"/>
          </a:xfrm>
          <a:prstGeom prst="rect">
            <a:avLst/>
          </a:prstGeom>
        </p:spPr>
      </p:pic>
    </p:spTree>
    <p:extLst>
      <p:ext uri="{BB962C8B-B14F-4D97-AF65-F5344CB8AC3E}">
        <p14:creationId xmlns:p14="http://schemas.microsoft.com/office/powerpoint/2010/main" val="582187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D2CD621-3B00-F694-1194-1ADA6C0BA406}"/>
              </a:ext>
            </a:extLst>
          </p:cNvPr>
          <p:cNvSpPr txBox="1"/>
          <p:nvPr/>
        </p:nvSpPr>
        <p:spPr>
          <a:xfrm>
            <a:off x="462793" y="388731"/>
            <a:ext cx="4419600" cy="461665"/>
          </a:xfrm>
          <a:prstGeom prst="rect">
            <a:avLst/>
          </a:prstGeom>
          <a:noFill/>
        </p:spPr>
        <p:txBody>
          <a:bodyPr wrap="square" rtlCol="0">
            <a:spAutoFit/>
          </a:bodyPr>
          <a:lstStyle/>
          <a:p>
            <a:r>
              <a:rPr kumimoji="1" lang="en-US" altLang="ja-JP" sz="2400" b="1" dirty="0">
                <a:solidFill>
                  <a:schemeClr val="tx1">
                    <a:lumMod val="75000"/>
                    <a:lumOff val="25000"/>
                  </a:schemeClr>
                </a:solidFill>
              </a:rPr>
              <a:t>PEST</a:t>
            </a:r>
            <a:r>
              <a:rPr kumimoji="1" lang="ja-JP" altLang="en-US" sz="2400" b="1" dirty="0">
                <a:solidFill>
                  <a:schemeClr val="tx1">
                    <a:lumMod val="75000"/>
                    <a:lumOff val="25000"/>
                  </a:schemeClr>
                </a:solidFill>
              </a:rPr>
              <a:t>分析テンプレート</a:t>
            </a:r>
          </a:p>
        </p:txBody>
      </p:sp>
      <p:cxnSp>
        <p:nvCxnSpPr>
          <p:cNvPr id="7" name="直線コネクタ 6">
            <a:extLst>
              <a:ext uri="{FF2B5EF4-FFF2-40B4-BE49-F238E27FC236}">
                <a16:creationId xmlns:a16="http://schemas.microsoft.com/office/drawing/2014/main" id="{57184451-A827-3618-672C-DE4524E8E9FA}"/>
              </a:ext>
            </a:extLst>
          </p:cNvPr>
          <p:cNvCxnSpPr>
            <a:cxnSpLocks/>
          </p:cNvCxnSpPr>
          <p:nvPr/>
        </p:nvCxnSpPr>
        <p:spPr>
          <a:xfrm>
            <a:off x="462793" y="850396"/>
            <a:ext cx="8253368"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8416830E-E535-A07A-A215-838AD27601AA}"/>
              </a:ext>
            </a:extLst>
          </p:cNvPr>
          <p:cNvSpPr/>
          <p:nvPr/>
        </p:nvSpPr>
        <p:spPr>
          <a:xfrm>
            <a:off x="2197915" y="1506525"/>
            <a:ext cx="6483291" cy="1129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endParaRPr kumimoji="1" lang="ja-JP" altLang="en-US" sz="1400" dirty="0"/>
          </a:p>
        </p:txBody>
      </p:sp>
      <p:sp>
        <p:nvSpPr>
          <p:cNvPr id="11" name="正方形/長方形 10">
            <a:extLst>
              <a:ext uri="{FF2B5EF4-FFF2-40B4-BE49-F238E27FC236}">
                <a16:creationId xmlns:a16="http://schemas.microsoft.com/office/drawing/2014/main" id="{43306B8D-4A29-37CF-4782-29FFCEF9A2BE}"/>
              </a:ext>
            </a:extLst>
          </p:cNvPr>
          <p:cNvSpPr/>
          <p:nvPr/>
        </p:nvSpPr>
        <p:spPr>
          <a:xfrm>
            <a:off x="462793" y="1506526"/>
            <a:ext cx="1735123" cy="112913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CF8500F-AD59-49BC-F57B-DA3E34FBD2B6}"/>
              </a:ext>
            </a:extLst>
          </p:cNvPr>
          <p:cNvSpPr txBox="1"/>
          <p:nvPr/>
        </p:nvSpPr>
        <p:spPr>
          <a:xfrm>
            <a:off x="387990" y="1706279"/>
            <a:ext cx="1884727" cy="769441"/>
          </a:xfrm>
          <a:prstGeom prst="rect">
            <a:avLst/>
          </a:prstGeom>
          <a:noFill/>
        </p:spPr>
        <p:txBody>
          <a:bodyPr wrap="square" rtlCol="0">
            <a:spAutoFit/>
          </a:bodyPr>
          <a:lstStyle/>
          <a:p>
            <a:pPr algn="ctr"/>
            <a:r>
              <a:rPr kumimoji="1" lang="en-US" altLang="ja-JP" sz="2400" b="1" dirty="0">
                <a:solidFill>
                  <a:schemeClr val="bg1"/>
                </a:solidFill>
              </a:rPr>
              <a:t>Politics</a:t>
            </a:r>
          </a:p>
          <a:p>
            <a:pPr algn="ctr"/>
            <a:r>
              <a:rPr kumimoji="1" lang="ja-JP" altLang="en-US" sz="2000" b="1" dirty="0">
                <a:solidFill>
                  <a:schemeClr val="bg1"/>
                </a:solidFill>
              </a:rPr>
              <a:t>（政治）</a:t>
            </a:r>
          </a:p>
        </p:txBody>
      </p:sp>
      <p:sp>
        <p:nvSpPr>
          <p:cNvPr id="18" name="正方形/長方形 17">
            <a:extLst>
              <a:ext uri="{FF2B5EF4-FFF2-40B4-BE49-F238E27FC236}">
                <a16:creationId xmlns:a16="http://schemas.microsoft.com/office/drawing/2014/main" id="{1AA3474A-D626-6F30-D50B-C199F8EB6A6B}"/>
              </a:ext>
            </a:extLst>
          </p:cNvPr>
          <p:cNvSpPr/>
          <p:nvPr/>
        </p:nvSpPr>
        <p:spPr>
          <a:xfrm>
            <a:off x="2197915" y="2762542"/>
            <a:ext cx="6518246" cy="1129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dirty="0"/>
          </a:p>
        </p:txBody>
      </p:sp>
      <p:sp>
        <p:nvSpPr>
          <p:cNvPr id="19" name="正方形/長方形 18">
            <a:extLst>
              <a:ext uri="{FF2B5EF4-FFF2-40B4-BE49-F238E27FC236}">
                <a16:creationId xmlns:a16="http://schemas.microsoft.com/office/drawing/2014/main" id="{50EB3A5B-B8B3-B6A6-ED12-3CC2ED2CE170}"/>
              </a:ext>
            </a:extLst>
          </p:cNvPr>
          <p:cNvSpPr/>
          <p:nvPr/>
        </p:nvSpPr>
        <p:spPr>
          <a:xfrm>
            <a:off x="462793" y="2762544"/>
            <a:ext cx="1735123" cy="112913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97C48BB1-00A3-5DA3-52C2-6E08FF5BA29D}"/>
              </a:ext>
            </a:extLst>
          </p:cNvPr>
          <p:cNvSpPr/>
          <p:nvPr/>
        </p:nvSpPr>
        <p:spPr>
          <a:xfrm>
            <a:off x="2198614" y="4036412"/>
            <a:ext cx="6517547" cy="1129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base"/>
            <a:endParaRPr lang="ja-JP" altLang="en-US" sz="1400" b="0" i="0" dirty="0">
              <a:solidFill>
                <a:srgbClr val="333333"/>
              </a:solidFill>
              <a:effectLst/>
              <a:latin typeface="NotoSansJapanese"/>
            </a:endParaRPr>
          </a:p>
        </p:txBody>
      </p:sp>
      <p:sp>
        <p:nvSpPr>
          <p:cNvPr id="22" name="正方形/長方形 21">
            <a:extLst>
              <a:ext uri="{FF2B5EF4-FFF2-40B4-BE49-F238E27FC236}">
                <a16:creationId xmlns:a16="http://schemas.microsoft.com/office/drawing/2014/main" id="{D05DA63C-E1DD-5200-72C7-12A7E863A816}"/>
              </a:ext>
            </a:extLst>
          </p:cNvPr>
          <p:cNvSpPr/>
          <p:nvPr/>
        </p:nvSpPr>
        <p:spPr>
          <a:xfrm>
            <a:off x="451438" y="4036412"/>
            <a:ext cx="1735123" cy="112913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B47889CA-AC69-962B-E813-91E48E00C355}"/>
              </a:ext>
            </a:extLst>
          </p:cNvPr>
          <p:cNvSpPr/>
          <p:nvPr/>
        </p:nvSpPr>
        <p:spPr>
          <a:xfrm>
            <a:off x="2188542" y="5301441"/>
            <a:ext cx="6501340" cy="1129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base"/>
            <a:endParaRPr lang="ja-JP" altLang="en-US" sz="1400" b="0" i="0" dirty="0">
              <a:solidFill>
                <a:srgbClr val="333333"/>
              </a:solidFill>
              <a:effectLst/>
              <a:latin typeface="NotoSansJapanese"/>
            </a:endParaRPr>
          </a:p>
        </p:txBody>
      </p:sp>
      <p:sp>
        <p:nvSpPr>
          <p:cNvPr id="25" name="正方形/長方形 24">
            <a:extLst>
              <a:ext uri="{FF2B5EF4-FFF2-40B4-BE49-F238E27FC236}">
                <a16:creationId xmlns:a16="http://schemas.microsoft.com/office/drawing/2014/main" id="{1C94E6DF-71DB-D61D-E156-37436397C001}"/>
              </a:ext>
            </a:extLst>
          </p:cNvPr>
          <p:cNvSpPr/>
          <p:nvPr/>
        </p:nvSpPr>
        <p:spPr>
          <a:xfrm>
            <a:off x="445316" y="5301442"/>
            <a:ext cx="1735123" cy="112913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A24EDA2E-B786-C305-C45A-100C17EE1698}"/>
              </a:ext>
            </a:extLst>
          </p:cNvPr>
          <p:cNvSpPr txBox="1"/>
          <p:nvPr/>
        </p:nvSpPr>
        <p:spPr>
          <a:xfrm>
            <a:off x="427839" y="3015236"/>
            <a:ext cx="1884727" cy="769441"/>
          </a:xfrm>
          <a:prstGeom prst="rect">
            <a:avLst/>
          </a:prstGeom>
          <a:noFill/>
        </p:spPr>
        <p:txBody>
          <a:bodyPr wrap="square" rtlCol="0">
            <a:spAutoFit/>
          </a:bodyPr>
          <a:lstStyle/>
          <a:p>
            <a:pPr algn="ctr"/>
            <a:r>
              <a:rPr lang="en-US" altLang="ja-JP" sz="2400" b="1" i="0" dirty="0">
                <a:solidFill>
                  <a:schemeClr val="bg1"/>
                </a:solidFill>
                <a:effectLst/>
                <a:latin typeface="NotoSansJapanese"/>
              </a:rPr>
              <a:t>Economy</a:t>
            </a:r>
          </a:p>
          <a:p>
            <a:pPr algn="ctr"/>
            <a:r>
              <a:rPr lang="ja-JP" altLang="en-US" sz="2000" b="1" i="0" dirty="0">
                <a:solidFill>
                  <a:schemeClr val="bg1"/>
                </a:solidFill>
                <a:effectLst/>
                <a:latin typeface="NotoSansJapanese"/>
              </a:rPr>
              <a:t>（経済）</a:t>
            </a:r>
            <a:endParaRPr kumimoji="1" lang="ja-JP" altLang="en-US" sz="2000" b="1" dirty="0">
              <a:solidFill>
                <a:schemeClr val="bg1"/>
              </a:solidFill>
            </a:endParaRPr>
          </a:p>
        </p:txBody>
      </p:sp>
      <p:sp>
        <p:nvSpPr>
          <p:cNvPr id="27" name="テキスト ボックス 26">
            <a:extLst>
              <a:ext uri="{FF2B5EF4-FFF2-40B4-BE49-F238E27FC236}">
                <a16:creationId xmlns:a16="http://schemas.microsoft.com/office/drawing/2014/main" id="{D4FFA60F-04DE-B859-6756-684788F0955A}"/>
              </a:ext>
            </a:extLst>
          </p:cNvPr>
          <p:cNvSpPr txBox="1"/>
          <p:nvPr/>
        </p:nvSpPr>
        <p:spPr>
          <a:xfrm>
            <a:off x="376635" y="4221823"/>
            <a:ext cx="1884727" cy="769441"/>
          </a:xfrm>
          <a:prstGeom prst="rect">
            <a:avLst/>
          </a:prstGeom>
          <a:noFill/>
        </p:spPr>
        <p:txBody>
          <a:bodyPr wrap="square" rtlCol="0">
            <a:spAutoFit/>
          </a:bodyPr>
          <a:lstStyle/>
          <a:p>
            <a:pPr algn="ctr"/>
            <a:r>
              <a:rPr lang="en-US" altLang="ja-JP" sz="2400" b="1" i="0" dirty="0">
                <a:solidFill>
                  <a:schemeClr val="bg1"/>
                </a:solidFill>
                <a:effectLst/>
                <a:latin typeface="NotoSansJapanese"/>
              </a:rPr>
              <a:t>Society</a:t>
            </a:r>
          </a:p>
          <a:p>
            <a:pPr algn="ctr"/>
            <a:r>
              <a:rPr lang="ja-JP" altLang="en-US" sz="2000" b="1" i="0" dirty="0">
                <a:solidFill>
                  <a:schemeClr val="bg1"/>
                </a:solidFill>
                <a:effectLst/>
                <a:latin typeface="NotoSansJapanese"/>
              </a:rPr>
              <a:t>（社会）</a:t>
            </a:r>
            <a:endParaRPr kumimoji="1" lang="ja-JP" altLang="en-US" sz="2000" b="1" dirty="0">
              <a:solidFill>
                <a:schemeClr val="bg1"/>
              </a:solidFill>
            </a:endParaRPr>
          </a:p>
        </p:txBody>
      </p:sp>
      <p:sp>
        <p:nvSpPr>
          <p:cNvPr id="28" name="テキスト ボックス 27">
            <a:extLst>
              <a:ext uri="{FF2B5EF4-FFF2-40B4-BE49-F238E27FC236}">
                <a16:creationId xmlns:a16="http://schemas.microsoft.com/office/drawing/2014/main" id="{570BB6DE-8B15-D1E9-7BD7-8F1F067EA69C}"/>
              </a:ext>
            </a:extLst>
          </p:cNvPr>
          <p:cNvSpPr txBox="1"/>
          <p:nvPr/>
        </p:nvSpPr>
        <p:spPr>
          <a:xfrm>
            <a:off x="387990" y="5500639"/>
            <a:ext cx="1884727" cy="769441"/>
          </a:xfrm>
          <a:prstGeom prst="rect">
            <a:avLst/>
          </a:prstGeom>
          <a:noFill/>
        </p:spPr>
        <p:txBody>
          <a:bodyPr wrap="square" rtlCol="0">
            <a:spAutoFit/>
          </a:bodyPr>
          <a:lstStyle/>
          <a:p>
            <a:pPr algn="ctr"/>
            <a:r>
              <a:rPr lang="en-US" altLang="ja-JP" sz="2400" b="1" i="0" dirty="0">
                <a:solidFill>
                  <a:schemeClr val="bg1"/>
                </a:solidFill>
                <a:effectLst/>
                <a:latin typeface="NotoSansJapanese"/>
              </a:rPr>
              <a:t>Technology</a:t>
            </a:r>
          </a:p>
          <a:p>
            <a:pPr algn="ctr"/>
            <a:r>
              <a:rPr lang="ja-JP" altLang="en-US" sz="2000" b="1" i="0" dirty="0">
                <a:solidFill>
                  <a:schemeClr val="bg1"/>
                </a:solidFill>
                <a:effectLst/>
                <a:latin typeface="NotoSansJapanese"/>
              </a:rPr>
              <a:t>（技術）</a:t>
            </a:r>
            <a:endParaRPr kumimoji="1" lang="ja-JP" altLang="en-US" sz="2000" b="1" dirty="0">
              <a:solidFill>
                <a:schemeClr val="bg1"/>
              </a:solidFill>
            </a:endParaRPr>
          </a:p>
        </p:txBody>
      </p:sp>
      <p:sp>
        <p:nvSpPr>
          <p:cNvPr id="32" name="テキスト ボックス 31">
            <a:extLst>
              <a:ext uri="{FF2B5EF4-FFF2-40B4-BE49-F238E27FC236}">
                <a16:creationId xmlns:a16="http://schemas.microsoft.com/office/drawing/2014/main" id="{5597B042-03BB-69B5-C366-D1EC38CF52CC}"/>
              </a:ext>
            </a:extLst>
          </p:cNvPr>
          <p:cNvSpPr txBox="1"/>
          <p:nvPr/>
        </p:nvSpPr>
        <p:spPr>
          <a:xfrm>
            <a:off x="7452219" y="6574446"/>
            <a:ext cx="2128009" cy="246221"/>
          </a:xfrm>
          <a:prstGeom prst="rect">
            <a:avLst/>
          </a:prstGeom>
          <a:noFill/>
        </p:spPr>
        <p:txBody>
          <a:bodyPr wrap="square" rtlCol="0">
            <a:spAutoFit/>
          </a:bodyPr>
          <a:lstStyle/>
          <a:p>
            <a:r>
              <a:rPr lang="en-US" altLang="ja-JP" sz="1000" b="0" i="0" dirty="0">
                <a:solidFill>
                  <a:schemeClr val="bg2">
                    <a:lumMod val="50000"/>
                  </a:schemeClr>
                </a:solidFill>
                <a:effectLst/>
                <a:latin typeface="+mn-ea"/>
              </a:rPr>
              <a:t>© 2023 </a:t>
            </a:r>
            <a:r>
              <a:rPr lang="ja-JP" altLang="en-US" sz="1000" b="0" i="0" dirty="0">
                <a:solidFill>
                  <a:schemeClr val="bg2">
                    <a:lumMod val="50000"/>
                  </a:schemeClr>
                </a:solidFill>
                <a:effectLst/>
                <a:latin typeface="+mn-ea"/>
              </a:rPr>
              <a:t>イタミアート </a:t>
            </a:r>
            <a:r>
              <a:rPr lang="en-US" altLang="ja-JP" sz="1000" b="0" i="0" dirty="0">
                <a:solidFill>
                  <a:schemeClr val="bg2">
                    <a:lumMod val="50000"/>
                  </a:schemeClr>
                </a:solidFill>
                <a:effectLst/>
                <a:latin typeface="+mn-ea"/>
              </a:rPr>
              <a:t>Inc. </a:t>
            </a:r>
            <a:endParaRPr kumimoji="1" lang="ja-JP" altLang="en-US" sz="1000" dirty="0">
              <a:solidFill>
                <a:schemeClr val="bg2">
                  <a:lumMod val="50000"/>
                </a:schemeClr>
              </a:solidFill>
              <a:latin typeface="+mn-ea"/>
            </a:endParaRPr>
          </a:p>
        </p:txBody>
      </p:sp>
      <p:pic>
        <p:nvPicPr>
          <p:cNvPr id="5" name="図 4" descr="アイコン&#10;&#10;低い精度で自動的に生成された説明">
            <a:extLst>
              <a:ext uri="{FF2B5EF4-FFF2-40B4-BE49-F238E27FC236}">
                <a16:creationId xmlns:a16="http://schemas.microsoft.com/office/drawing/2014/main" id="{A461FE56-AE87-0809-F761-0016F8D3F7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947" y="337184"/>
            <a:ext cx="1629214" cy="440846"/>
          </a:xfrm>
          <a:prstGeom prst="rect">
            <a:avLst/>
          </a:prstGeom>
        </p:spPr>
      </p:pic>
    </p:spTree>
    <p:extLst>
      <p:ext uri="{BB962C8B-B14F-4D97-AF65-F5344CB8AC3E}">
        <p14:creationId xmlns:p14="http://schemas.microsoft.com/office/powerpoint/2010/main" val="251145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69F7430AD17DC43801D2DED2A3175FB" ma:contentTypeVersion="2" ma:contentTypeDescription="新しいドキュメントを作成します。" ma:contentTypeScope="" ma:versionID="d0f5e7d255dcc38a2d4232b60a1f435a">
  <xsd:schema xmlns:xsd="http://www.w3.org/2001/XMLSchema" xmlns:xs="http://www.w3.org/2001/XMLSchema" xmlns:p="http://schemas.microsoft.com/office/2006/metadata/properties" xmlns:ns3="a3e79510-d9a9-4d8a-b4a0-45430605831c" targetNamespace="http://schemas.microsoft.com/office/2006/metadata/properties" ma:root="true" ma:fieldsID="4284f3646ed0dc08681496343f413953" ns3:_="">
    <xsd:import namespace="a3e79510-d9a9-4d8a-b4a0-45430605831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e79510-d9a9-4d8a-b4a0-4543060583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F7F92C-C1C1-4BC6-922D-2D4034CAC7FC}">
  <ds:schemaRefs>
    <ds:schemaRef ds:uri="http://schemas.microsoft.com/office/2006/documentManagement/types"/>
    <ds:schemaRef ds:uri="http://schemas.microsoft.com/office/infopath/2007/PartnerControls"/>
    <ds:schemaRef ds:uri="a3e79510-d9a9-4d8a-b4a0-45430605831c"/>
    <ds:schemaRef ds:uri="http://purl.org/dc/elements/1.1/"/>
    <ds:schemaRef ds:uri="http://purl.org/dc/dcmitype/"/>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431B48F-A669-4D96-83E3-66633A9715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e79510-d9a9-4d8a-b4a0-4543060583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D0B753-C135-4D8B-A931-11C8134873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104</TotalTime>
  <Words>212</Words>
  <Application>Microsoft Office PowerPoint</Application>
  <PresentationFormat>画面に合わせる (4:3)</PresentationFormat>
  <Paragraphs>31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NotoSansJapanese</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株式会社 イタミアート</dc:creator>
  <cp:lastModifiedBy>株式会社 イタミアート</cp:lastModifiedBy>
  <cp:revision>10</cp:revision>
  <dcterms:created xsi:type="dcterms:W3CDTF">2023-03-11T06:37:46Z</dcterms:created>
  <dcterms:modified xsi:type="dcterms:W3CDTF">2023-03-24T02:44:24Z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0x010100B69F7430AD17DC43801D2DED2A3175FB</vt:lpwstr>
  </property>
</Properties>
</file>